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15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4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5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735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16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87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3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4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788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995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AAB60-F3A8-452B-8D9D-EE989AA5DBC6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23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84" y="1196751"/>
            <a:ext cx="1927804" cy="360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43302" y="1205237"/>
            <a:ext cx="38348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Герои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Советского Союза –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уроженцы Татарстана</a:t>
            </a:r>
            <a:endParaRPr lang="ru-RU" sz="30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30" name="Picture 6" descr="C:\Users\Учитель\Pictures\b59b73e74bd5482da8e1ce9be58f4c7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35" y="3429000"/>
            <a:ext cx="3123431" cy="221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61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8"/>
            <a:ext cx="1853345" cy="1341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96692"/>
            <a:ext cx="77791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56455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868144" y="1772816"/>
            <a:ext cx="2477616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Monotype Corsiva" panose="03010101010201010101" pitchFamily="66" charset="0"/>
              </a:rPr>
              <a:t>27 июля 1944 года в бою у села </a:t>
            </a:r>
            <a:r>
              <a:rPr lang="ru-RU" sz="1300" dirty="0" err="1">
                <a:latin typeface="Monotype Corsiva" panose="03010101010201010101" pitchFamily="66" charset="0"/>
              </a:rPr>
              <a:t>Банюнин</a:t>
            </a:r>
            <a:r>
              <a:rPr lang="ru-RU" sz="1300" dirty="0">
                <a:latin typeface="Monotype Corsiva" panose="03010101010201010101" pitchFamily="66" charset="0"/>
              </a:rPr>
              <a:t>, 17 км северо-восточнее города Львов, </a:t>
            </a:r>
            <a:r>
              <a:rPr lang="ru-RU" sz="1300" dirty="0" err="1">
                <a:latin typeface="Monotype Corsiva" panose="03010101010201010101" pitchFamily="66" charset="0"/>
              </a:rPr>
              <a:t>Шарипов</a:t>
            </a:r>
            <a:r>
              <a:rPr lang="ru-RU" sz="1300" dirty="0">
                <a:latin typeface="Monotype Corsiva" panose="03010101010201010101" pitchFamily="66" charset="0"/>
              </a:rPr>
              <a:t> первым ворвался в траншею противника, уничтожил пулемёт, расчёт и захватил в плен офицера. При отходе разведгруппы с «языком» был ранен в обе ноги. Остался прикрывать отход товарищей. Из захваченного пулемёта вёл огонь до последнего патрона, затем подорвал гранатой себя и окруживших его врагов. Был похоронен на месте боя.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332656"/>
            <a:ext cx="2664296" cy="365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83062" y="4054768"/>
            <a:ext cx="389708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>
                <a:latin typeface="+mj-lt"/>
              </a:rPr>
              <a:t>Шарипов</a:t>
            </a:r>
            <a:r>
              <a:rPr lang="ru-RU" sz="2800" b="1" i="1" dirty="0" smtClean="0">
                <a:latin typeface="+mj-lt"/>
              </a:rPr>
              <a:t> </a:t>
            </a:r>
            <a:endParaRPr lang="en-US" sz="2800" b="1" i="1" dirty="0" smtClean="0">
              <a:latin typeface="+mj-lt"/>
            </a:endParaRPr>
          </a:p>
          <a:p>
            <a:pPr algn="ctr"/>
            <a:r>
              <a:rPr lang="ru-RU" sz="2800" b="1" i="1" dirty="0" smtClean="0">
                <a:latin typeface="+mj-lt"/>
              </a:rPr>
              <a:t>Нурми </a:t>
            </a:r>
            <a:r>
              <a:rPr lang="ru-RU" sz="2800" b="1" i="1" dirty="0" err="1" smtClean="0">
                <a:latin typeface="+mj-lt"/>
              </a:rPr>
              <a:t>Халяфович</a:t>
            </a:r>
            <a:r>
              <a:rPr lang="en-US" sz="2800" b="1" i="1" dirty="0" smtClean="0">
                <a:latin typeface="+mj-lt"/>
              </a:rPr>
              <a:t>,</a:t>
            </a:r>
            <a:endParaRPr lang="ru-RU" sz="2800" b="1" i="1" dirty="0" smtClean="0">
              <a:latin typeface="+mj-lt"/>
            </a:endParaRP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д.Казаклар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Тукаевского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р-на</a:t>
            </a:r>
          </a:p>
          <a:p>
            <a:pPr algn="ctr"/>
            <a:r>
              <a:rPr lang="ru-RU" sz="2000" dirty="0" smtClean="0">
                <a:latin typeface="+mj-lt"/>
              </a:rPr>
              <a:t>25.02.1925-27.07.1944</a:t>
            </a:r>
          </a:p>
          <a:p>
            <a:pPr algn="ctr"/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4058036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16016" y="440497"/>
            <a:ext cx="1512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0497"/>
            <a:ext cx="2880320" cy="399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40498"/>
            <a:ext cx="720080" cy="120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1" y="4437112"/>
            <a:ext cx="338437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>
                <a:latin typeface="+mj-lt"/>
              </a:rPr>
              <a:t>Никоноров</a:t>
            </a:r>
            <a:r>
              <a:rPr lang="ru-RU" sz="2800" b="1" i="1" dirty="0" smtClean="0">
                <a:latin typeface="+mj-lt"/>
              </a:rPr>
              <a:t> </a:t>
            </a:r>
          </a:p>
          <a:p>
            <a:pPr algn="ctr"/>
            <a:r>
              <a:rPr lang="ru-RU" sz="2800" b="1" i="1" dirty="0" smtClean="0">
                <a:latin typeface="+mj-lt"/>
              </a:rPr>
              <a:t>Петр Михайлович</a:t>
            </a:r>
            <a:r>
              <a:rPr lang="en-US" sz="2800" b="1" i="1" dirty="0" smtClean="0">
                <a:latin typeface="+mj-lt"/>
              </a:rPr>
              <a:t>,</a:t>
            </a:r>
            <a:endParaRPr lang="ru-RU" sz="2800" b="1" i="1" dirty="0" smtClean="0">
              <a:latin typeface="+mj-lt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г. Чистополь</a:t>
            </a:r>
          </a:p>
          <a:p>
            <a:pPr algn="ctr"/>
            <a:r>
              <a:rPr lang="ru-RU" sz="2000" dirty="0" smtClean="0">
                <a:latin typeface="+mj-lt"/>
              </a:rPr>
              <a:t>13.01.1923-5.07.1983</a:t>
            </a:r>
            <a:endParaRPr lang="ru-RU" sz="2000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6016" y="1772816"/>
            <a:ext cx="37137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 К </a:t>
            </a:r>
            <a:r>
              <a:rPr lang="ru-RU" dirty="0">
                <a:latin typeface="Monotype Corsiva" panose="03010101010201010101" pitchFamily="66" charset="0"/>
              </a:rPr>
              <a:t>февралю 1944 года гвардии лейтенант Пётр </a:t>
            </a:r>
            <a:r>
              <a:rPr lang="ru-RU" dirty="0" err="1">
                <a:latin typeface="Monotype Corsiva" panose="03010101010201010101" pitchFamily="66" charset="0"/>
              </a:rPr>
              <a:t>Никоноров</a:t>
            </a:r>
            <a:r>
              <a:rPr lang="ru-RU" dirty="0">
                <a:latin typeface="Monotype Corsiva" panose="03010101010201010101" pitchFamily="66" charset="0"/>
              </a:rPr>
              <a:t> командовал звеном 88-го гвардейского истребительного авиаполка 8-й гвардейской истребительной авиадивизии 5-го истребительного авиакорпуса 2-й воздушной армии 1-го Украинского фронта. К тому времени он совершил 167 боевых вылетов, принял участие в 44 воздушных боях, сбив 17 вражеских самолётов лично и ещё 5 — в составе </a:t>
            </a:r>
            <a:r>
              <a:rPr lang="ru-RU" dirty="0" smtClean="0">
                <a:latin typeface="Monotype Corsiva" panose="03010101010201010101" pitchFamily="66" charset="0"/>
              </a:rPr>
              <a:t>группы.</a:t>
            </a:r>
            <a:endParaRPr lang="ru-RU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331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8"/>
            <a:ext cx="1852613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27640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9" y="449560"/>
            <a:ext cx="785232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49560"/>
            <a:ext cx="2951544" cy="347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0170" y="3920480"/>
            <a:ext cx="326243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latin typeface="+mj-lt"/>
            </a:endParaRPr>
          </a:p>
          <a:p>
            <a:pPr algn="ctr"/>
            <a:r>
              <a:rPr lang="ru-RU" sz="2800" b="1" i="1" dirty="0" err="1" smtClean="0">
                <a:latin typeface="+mj-lt"/>
              </a:rPr>
              <a:t>Одноценов</a:t>
            </a:r>
            <a:r>
              <a:rPr lang="ru-RU" sz="2800" b="1" i="1" dirty="0" smtClean="0">
                <a:latin typeface="+mj-lt"/>
              </a:rPr>
              <a:t> </a:t>
            </a:r>
          </a:p>
          <a:p>
            <a:pPr algn="ctr"/>
            <a:r>
              <a:rPr lang="ru-RU" sz="2800" b="1" i="1" dirty="0" smtClean="0">
                <a:latin typeface="+mj-lt"/>
              </a:rPr>
              <a:t>Герман Петрович</a:t>
            </a:r>
            <a:r>
              <a:rPr lang="en-US" sz="2800" b="1" i="1" dirty="0" smtClean="0">
                <a:latin typeface="+mj-lt"/>
              </a:rPr>
              <a:t>,</a:t>
            </a:r>
            <a:endParaRPr lang="ru-RU" sz="2800" b="1" i="1" dirty="0" smtClean="0">
              <a:latin typeface="+mj-lt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г. Казань</a:t>
            </a:r>
          </a:p>
          <a:p>
            <a:pPr algn="ctr"/>
            <a:r>
              <a:rPr lang="ru-RU" sz="2000" dirty="0" smtClean="0">
                <a:latin typeface="+mj-lt"/>
              </a:rPr>
              <a:t>21.01.1923-8.03.1945</a:t>
            </a:r>
            <a:endParaRPr lang="ru-RU" sz="2400" dirty="0" smtClean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1772816"/>
            <a:ext cx="374441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Monotype Corsiva" panose="03010101010201010101" pitchFamily="66" charset="0"/>
              </a:rPr>
              <a:t>С лета 1944 года лейтенант Герман </a:t>
            </a:r>
            <a:r>
              <a:rPr lang="ru-RU" dirty="0" err="1">
                <a:latin typeface="Monotype Corsiva" panose="03010101010201010101" pitchFamily="66" charset="0"/>
              </a:rPr>
              <a:t>Одноценов</a:t>
            </a:r>
            <a:r>
              <a:rPr lang="ru-RU" dirty="0">
                <a:latin typeface="Monotype Corsiva" panose="03010101010201010101" pitchFamily="66" charset="0"/>
              </a:rPr>
              <a:t> командовал звеном 951-го штурмового авиаполка (306-й штурмовой авиадивизии, 10-го штурмового авиакорпуса, 17-й воздушной армии, 3-го Украинского фронта). За время своей службы в полку он совершил более 130 боевых вылетов на штурмовку скоплений боевой техники и живой силы противника, его важных объектов, нанеся ему большие потери. Особо отличился во время штурма Будапешта. 8 марта 1945 года пропал без вести во время выполнения боевого </a:t>
            </a:r>
            <a:r>
              <a:rPr lang="ru-RU" dirty="0" smtClean="0">
                <a:latin typeface="Monotype Corsiva" panose="03010101010201010101" pitchFamily="66" charset="0"/>
              </a:rPr>
              <a:t>задания</a:t>
            </a:r>
            <a:r>
              <a:rPr lang="en-US" dirty="0" smtClean="0">
                <a:latin typeface="Monotype Corsiva" panose="03010101010201010101" pitchFamily="66" charset="0"/>
              </a:rPr>
              <a:t>.</a:t>
            </a:r>
            <a:endParaRPr lang="ru-RU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442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766" y="260648"/>
            <a:ext cx="1852613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97160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379" y="355103"/>
            <a:ext cx="803691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448" y="370735"/>
            <a:ext cx="3194779" cy="3562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32417" y="3933056"/>
            <a:ext cx="3424839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Орлов </a:t>
            </a:r>
            <a:endParaRPr lang="en-US" sz="2800" b="1" i="1" dirty="0" smtClean="0">
              <a:latin typeface="+mj-lt"/>
            </a:endParaRPr>
          </a:p>
          <a:p>
            <a:pPr algn="ctr"/>
            <a:r>
              <a:rPr lang="ru-RU" sz="2800" b="1" i="1" dirty="0" smtClean="0">
                <a:latin typeface="+mj-lt"/>
              </a:rPr>
              <a:t>Николай Сергееви</a:t>
            </a:r>
            <a:r>
              <a:rPr lang="ru-RU" sz="2800" b="1" dirty="0" smtClean="0"/>
              <a:t>ч</a:t>
            </a:r>
            <a:r>
              <a:rPr lang="en-US" sz="2800" b="1" dirty="0" smtClean="0"/>
              <a:t>,</a:t>
            </a:r>
            <a:endParaRPr lang="ru-RU" sz="2800" b="1" dirty="0" smtClean="0"/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Актанышский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р-н</a:t>
            </a:r>
            <a:endParaRPr lang="ru-RU" sz="2400" b="1" i="1" dirty="0">
              <a:latin typeface="+mj-lt"/>
            </a:endParaRP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с.Зубаирово</a:t>
            </a:r>
            <a:r>
              <a:rPr lang="ru-RU" sz="2400" b="1" i="1" smtClean="0">
                <a:solidFill>
                  <a:srgbClr val="FF0000"/>
                </a:solidFill>
                <a:latin typeface="+mj-lt"/>
              </a:rPr>
              <a:t> </a:t>
            </a:r>
          </a:p>
          <a:p>
            <a:pPr algn="ctr"/>
            <a:r>
              <a:rPr lang="ru-RU" sz="2000" smtClean="0">
                <a:latin typeface="+mj-lt"/>
              </a:rPr>
              <a:t>29.12.1919-29.09.1982</a:t>
            </a:r>
            <a:endParaRPr lang="ru-RU" sz="2000" dirty="0" smtClean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1772816"/>
            <a:ext cx="35870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Monotype Corsiva" panose="03010101010201010101" pitchFamily="66" charset="0"/>
              </a:rPr>
              <a:t>В феврале 1942 года Орлов примкнул к партизанскому отряду «За Родину», вошедшему позднее в составе соединения Сабурова</a:t>
            </a:r>
            <a:r>
              <a:rPr lang="ru-RU" dirty="0" smtClean="0">
                <a:latin typeface="Monotype Corsiva" panose="03010101010201010101" pitchFamily="66" charset="0"/>
              </a:rPr>
              <a:t>.</a:t>
            </a:r>
            <a:endParaRPr lang="ru-RU" dirty="0">
              <a:latin typeface="Monotype Corsiva" panose="03010101010201010101" pitchFamily="66" charset="0"/>
            </a:endParaRPr>
          </a:p>
          <a:p>
            <a:pPr algn="just"/>
            <a:r>
              <a:rPr lang="ru-RU" dirty="0">
                <a:latin typeface="Monotype Corsiva" panose="03010101010201010101" pitchFamily="66" charset="0"/>
              </a:rPr>
              <a:t>В 1943 году он стал командиром подрывной группы соединения партизанских отрядов Ровенской области. За время своей диверсионной деятельности группа Орлова уничтожила 16 эшелонов и 4 железнодорожных моста, несколько сотен солдат и офицеров </a:t>
            </a:r>
            <a:r>
              <a:rPr lang="ru-RU" dirty="0" smtClean="0">
                <a:latin typeface="Monotype Corsiva" panose="03010101010201010101" pitchFamily="66" charset="0"/>
              </a:rPr>
              <a:t>противник</a:t>
            </a:r>
            <a:r>
              <a:rPr lang="ru-RU" dirty="0" smtClean="0"/>
              <a:t>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345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231" y="298024"/>
            <a:ext cx="1852613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4880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4744"/>
            <a:ext cx="753939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60808"/>
            <a:ext cx="2664296" cy="360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4061128"/>
            <a:ext cx="337517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Осипов </a:t>
            </a:r>
            <a:endParaRPr lang="en-US" sz="2800" b="1" i="1" dirty="0" smtClean="0">
              <a:latin typeface="+mj-lt"/>
            </a:endParaRPr>
          </a:p>
          <a:p>
            <a:pPr algn="ctr"/>
            <a:r>
              <a:rPr lang="ru-RU" sz="2800" b="1" i="1" dirty="0" smtClean="0">
                <a:latin typeface="+mj-lt"/>
              </a:rPr>
              <a:t>Василий Иванови</a:t>
            </a:r>
            <a:r>
              <a:rPr lang="ru-RU" sz="2800" b="1" dirty="0" smtClean="0"/>
              <a:t>ч</a:t>
            </a:r>
            <a:r>
              <a:rPr lang="en-US" sz="2800" b="1" dirty="0" smtClean="0"/>
              <a:t>,</a:t>
            </a:r>
            <a:endParaRPr lang="ru-RU" sz="2800" b="1" dirty="0" smtClean="0"/>
          </a:p>
          <a:p>
            <a:pPr algn="ctr"/>
            <a:r>
              <a:rPr lang="ru-RU" sz="2400" b="1" dirty="0" err="1" smtClean="0">
                <a:solidFill>
                  <a:srgbClr val="FF0000"/>
                </a:solidFill>
                <a:latin typeface="+mj-lt"/>
              </a:rPr>
              <a:t>с.Неялово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+mj-lt"/>
              </a:rPr>
              <a:t>Пестречинского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 р-на</a:t>
            </a:r>
          </a:p>
          <a:p>
            <a:pPr algn="ctr"/>
            <a:r>
              <a:rPr lang="ru-RU" sz="2000" dirty="0" smtClean="0">
                <a:latin typeface="+mj-lt"/>
              </a:rPr>
              <a:t>20.02.1913-8.03.1944</a:t>
            </a:r>
            <a:endParaRPr lang="ru-RU" sz="2000" dirty="0"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75231" y="1639461"/>
            <a:ext cx="36438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Monotype Corsiva" panose="03010101010201010101" pitchFamily="66" charset="0"/>
              </a:rPr>
              <a:t>В начале января 1944 года подразделение Осипова принимало участие в наступлении на 2-м Прибалтийском фронте в районе города Новосокольники. Рота Осипова своими действиями спасла от немцев жителей 18-ти поселений. Отличился в бою за деревню Петушки. Рота Осипова зашла в тыл противника, который занял оборону в деревне. Противник был окружён и полностью уничтожен. Танк Осипова загорелся, но он продолжал бой. Погиб в бою от вражеского снаряда 6 января 1944 года.</a:t>
            </a:r>
          </a:p>
        </p:txBody>
      </p:sp>
    </p:spTree>
    <p:extLst>
      <p:ext uri="{BB962C8B-B14F-4D97-AF65-F5344CB8AC3E}">
        <p14:creationId xmlns:p14="http://schemas.microsoft.com/office/powerpoint/2010/main" val="788704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260648"/>
            <a:ext cx="1728192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97160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373359"/>
            <a:ext cx="795486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297160"/>
            <a:ext cx="2880320" cy="4067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4365104"/>
            <a:ext cx="368178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Павлов</a:t>
            </a:r>
            <a:endParaRPr lang="en-US" sz="2800" b="1" i="1" dirty="0" smtClean="0">
              <a:latin typeface="+mj-lt"/>
            </a:endParaRPr>
          </a:p>
          <a:p>
            <a:pPr algn="ctr"/>
            <a:r>
              <a:rPr lang="ru-RU" sz="2800" b="1" i="1" dirty="0" smtClean="0">
                <a:latin typeface="+mj-lt"/>
              </a:rPr>
              <a:t> Григорий </a:t>
            </a:r>
            <a:r>
              <a:rPr lang="ru-RU" sz="2800" b="1" i="1" dirty="0" err="1" smtClean="0">
                <a:latin typeface="+mj-lt"/>
              </a:rPr>
              <a:t>Радионович</a:t>
            </a:r>
            <a:endParaRPr lang="ru-RU" sz="2800" b="1" i="1" dirty="0" smtClean="0">
              <a:latin typeface="+mj-lt"/>
            </a:endParaRP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д.Керасиново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Высокогорского р-на</a:t>
            </a:r>
          </a:p>
          <a:p>
            <a:pPr algn="ctr"/>
            <a:r>
              <a:rPr lang="ru-RU" sz="2000" dirty="0" smtClean="0">
                <a:latin typeface="+mj-lt"/>
              </a:rPr>
              <a:t>10.02.1920-5.11.1994</a:t>
            </a:r>
            <a:endParaRPr lang="ru-RU" sz="20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1844824"/>
            <a:ext cx="365908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Monotype Corsiva" panose="03010101010201010101" pitchFamily="66" charset="0"/>
              </a:rPr>
              <a:t>К июню 1943 года гвардии старший лейтенант Григорий Павлов был заместителем командира эскадрильи 42-го гвардейского истребительного авиаполка 9-й гвардейской истребительной авиадивизии 4-й воздушной армии Северо-Кавказского фронта. К тому времени он совершил 378 боевых вылетов, принял участие в 61 воздушном бою, сбив 11 вражеских самолётов лично и ещё 5 — в составе </a:t>
            </a:r>
            <a:r>
              <a:rPr lang="ru-RU" dirty="0" smtClean="0">
                <a:latin typeface="Monotype Corsiva" panose="03010101010201010101" pitchFamily="66" charset="0"/>
              </a:rPr>
              <a:t>группы</a:t>
            </a:r>
            <a:r>
              <a:rPr lang="en-US" dirty="0" smtClean="0">
                <a:latin typeface="Monotype Corsiva" panose="03010101010201010101" pitchFamily="66" charset="0"/>
              </a:rPr>
              <a:t>.</a:t>
            </a:r>
            <a:endParaRPr lang="ru-RU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280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8"/>
            <a:ext cx="1853345" cy="1341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60648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340" y="396518"/>
            <a:ext cx="825947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988"/>
            <a:ext cx="3079575" cy="3449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69433" y="4070395"/>
            <a:ext cx="308174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Панарин </a:t>
            </a:r>
            <a:endParaRPr lang="en-US" sz="2800" b="1" i="1" dirty="0">
              <a:latin typeface="+mj-lt"/>
            </a:endParaRPr>
          </a:p>
          <a:p>
            <a:pPr algn="ctr"/>
            <a:r>
              <a:rPr lang="ru-RU" sz="2800" b="1" i="1" dirty="0" smtClean="0">
                <a:latin typeface="+mj-lt"/>
              </a:rPr>
              <a:t>Михаил  Петрович</a:t>
            </a:r>
            <a:r>
              <a:rPr lang="en-US" sz="2800" b="1" i="1" dirty="0" smtClean="0">
                <a:latin typeface="+mj-lt"/>
              </a:rPr>
              <a:t>,</a:t>
            </a:r>
            <a:endParaRPr lang="ru-RU" sz="2800" b="1" i="1" dirty="0" smtClean="0">
              <a:latin typeface="+mj-lt"/>
            </a:endParaRP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с.Крым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-Сарай </a:t>
            </a:r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Бавлинского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</a:rPr>
              <a:t> р-на</a:t>
            </a:r>
            <a:endParaRPr lang="ru-RU" sz="2000" b="1" i="1" dirty="0" smtClean="0">
              <a:latin typeface="+mj-lt"/>
            </a:endParaRPr>
          </a:p>
          <a:p>
            <a:pPr algn="ctr"/>
            <a:r>
              <a:rPr lang="ru-RU" sz="2000" dirty="0" smtClean="0">
                <a:latin typeface="+mj-lt"/>
              </a:rPr>
              <a:t>21.11.1918-12.1943</a:t>
            </a:r>
            <a:endParaRPr lang="ru-RU" sz="2400" dirty="0" smtClean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1700808"/>
            <a:ext cx="38164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Monotype Corsiva" panose="03010101010201010101" pitchFamily="66" charset="0"/>
              </a:rPr>
              <a:t>В ночь с 28 на 29 сентября 1943 года разведгруппа во главе с Панариным скрытно переправилась через Днепр в районе села </a:t>
            </a:r>
            <a:r>
              <a:rPr lang="ru-RU" dirty="0" err="1">
                <a:latin typeface="Monotype Corsiva" panose="03010101010201010101" pitchFamily="66" charset="0"/>
              </a:rPr>
              <a:t>Куцеволовка</a:t>
            </a: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dirty="0" err="1">
                <a:latin typeface="Monotype Corsiva" panose="03010101010201010101" pitchFamily="66" charset="0"/>
              </a:rPr>
              <a:t>Онуфриевского</a:t>
            </a:r>
            <a:r>
              <a:rPr lang="ru-RU" dirty="0">
                <a:latin typeface="Monotype Corsiva" panose="03010101010201010101" pitchFamily="66" charset="0"/>
              </a:rPr>
              <a:t> района Кировоградской области Украинской ССР и провела разведку немецкой обороны и взяла «языка», после чего успешно вернулась к командованию. Во время боёв на плацдарме Панарин неоднократно проникал в тыл противника. При его участии был уничтожен вражеский склад боеприпасов, а затем проведён удар в тыл вражеским позициям на высоте 177,0, благодаря чему высота была взята. </a:t>
            </a:r>
          </a:p>
        </p:txBody>
      </p:sp>
    </p:spTree>
    <p:extLst>
      <p:ext uri="{BB962C8B-B14F-4D97-AF65-F5344CB8AC3E}">
        <p14:creationId xmlns:p14="http://schemas.microsoft.com/office/powerpoint/2010/main" val="3062798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8984"/>
            <a:ext cx="1853345" cy="1341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32656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65800"/>
            <a:ext cx="792088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42992" y="1772816"/>
            <a:ext cx="24300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Monotype Corsiva" panose="03010101010201010101" pitchFamily="66" charset="0"/>
              </a:rPr>
              <a:t>Командир 3-го гвардейского танкового корпуса (2-й Белорусский фронт) гвардии генерал-лейтенант танковых войск Панфилов А. П. отличился в Восточно-Померанской операции. Возглавляемый им корпус, взаимодействуя с другими войсками фронта, 25 февраля — 30 марта 1945 года с боями прошёл около 400 км, блокировал и разгромил в районе Гдыня — Данциг остатки 2-й немецкой армии.</a:t>
            </a:r>
          </a:p>
          <a:p>
            <a:endParaRPr lang="ru-RU" sz="1300" dirty="0">
              <a:latin typeface="Monotype Corsiva" panose="03010101010201010101" pitchFamily="66" charset="0"/>
            </a:endParaRPr>
          </a:p>
          <a:p>
            <a:r>
              <a:rPr lang="ru-RU" sz="1300" dirty="0">
                <a:latin typeface="Monotype Corsiva" panose="03010101010201010101" pitchFamily="66" charset="0"/>
              </a:rPr>
              <a:t>За годы Великой Отечественной войны А. П. Панфилов 18 раз персонально упоминался в приказах Верховного Главнокомандующего И. В. Сталина[2].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9728"/>
            <a:ext cx="3091815" cy="353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0100" y="3933056"/>
            <a:ext cx="395079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+mj-lt"/>
              </a:rPr>
              <a:t> </a:t>
            </a:r>
            <a:r>
              <a:rPr lang="ru-RU" sz="2800" b="1" i="1" dirty="0" smtClean="0">
                <a:latin typeface="+mj-lt"/>
              </a:rPr>
              <a:t>Панфилов Алексей Павлович</a:t>
            </a: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г.Казань</a:t>
            </a:r>
            <a:endParaRPr lang="ru-RU" sz="2400" b="1" i="1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ru-RU" sz="2000" dirty="0" smtClean="0">
                <a:latin typeface="+mj-lt"/>
              </a:rPr>
              <a:t>17.05.1898-18.05.1966</a:t>
            </a:r>
            <a:endParaRPr lang="ru-RU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3279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4593" y="1708765"/>
            <a:ext cx="3665931" cy="4660137"/>
          </a:xfrm>
        </p:spPr>
        <p:txBody>
          <a:bodyPr>
            <a:normAutofit/>
          </a:bodyPr>
          <a:lstStyle/>
          <a:p>
            <a:r>
              <a:rPr lang="ru-RU" sz="1300" dirty="0">
                <a:latin typeface="Monotype Corsiva" panose="03010101010201010101" pitchFamily="66" charset="0"/>
              </a:rPr>
              <a:t>Командир взвода лейтенант Петров в районе деревни </a:t>
            </a:r>
            <a:r>
              <a:rPr lang="ru-RU" sz="1300" dirty="0" err="1">
                <a:latin typeface="Monotype Corsiva" panose="03010101010201010101" pitchFamily="66" charset="0"/>
              </a:rPr>
              <a:t>Ферендорф</a:t>
            </a:r>
            <a:r>
              <a:rPr lang="ru-RU" sz="1300" dirty="0">
                <a:latin typeface="Monotype Corsiva" panose="03010101010201010101" pitchFamily="66" charset="0"/>
              </a:rPr>
              <a:t> (Германия) 30 января 1945 года под огнём противника вместе с пехотой преодолел реку Одер и обеспечил связь командира дивизии с командиром корпуса. В ходе трёхдневных боёв неоднократно устранял повреждения на линии, которая проходила в непосредственной близости с гитлеровскими позициями. Во время вылазок разведал расположение минных полей и проходов в них, добыл другие ценные разведывательные данные.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8"/>
            <a:ext cx="1852613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628" y="393342"/>
            <a:ext cx="811683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3840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3840"/>
            <a:ext cx="2808312" cy="39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8967" y="4366680"/>
            <a:ext cx="430562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+mj-lt"/>
              </a:rPr>
              <a:t>Петров </a:t>
            </a:r>
            <a:endParaRPr lang="en-US" sz="2800" b="1" i="1" dirty="0" smtClean="0">
              <a:latin typeface="+mj-lt"/>
            </a:endParaRPr>
          </a:p>
          <a:p>
            <a:pPr algn="ctr"/>
            <a:r>
              <a:rPr lang="ru-RU" sz="2800" b="1" i="1" dirty="0" smtClean="0">
                <a:latin typeface="+mj-lt"/>
              </a:rPr>
              <a:t>Владимир Александрович</a:t>
            </a:r>
            <a:r>
              <a:rPr lang="en-US" sz="2800" b="1" dirty="0" smtClean="0">
                <a:latin typeface="+mj-lt"/>
              </a:rPr>
              <a:t>,</a:t>
            </a:r>
            <a:endParaRPr lang="ru-RU" sz="2800" b="1" dirty="0" smtClean="0">
              <a:latin typeface="+mj-lt"/>
            </a:endParaRP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+mj-lt"/>
              </a:rPr>
              <a:t>г.Казань</a:t>
            </a:r>
            <a:endParaRPr lang="en-US" sz="2400" b="1" i="1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US" sz="2000" dirty="0" smtClean="0">
                <a:latin typeface="+mj-lt"/>
              </a:rPr>
              <a:t>15.01.1913-13.09.1983</a:t>
            </a:r>
          </a:p>
        </p:txBody>
      </p:sp>
    </p:spTree>
    <p:extLst>
      <p:ext uri="{BB962C8B-B14F-4D97-AF65-F5344CB8AC3E}">
        <p14:creationId xmlns:p14="http://schemas.microsoft.com/office/powerpoint/2010/main" val="1391043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718</Words>
  <Application>Microsoft Office PowerPoint</Application>
  <PresentationFormat>Экран (4:3)</PresentationFormat>
  <Paragraphs>54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Пользователь Windows</cp:lastModifiedBy>
  <cp:revision>34</cp:revision>
  <cp:lastPrinted>2020-01-29T07:13:06Z</cp:lastPrinted>
  <dcterms:created xsi:type="dcterms:W3CDTF">2020-01-29T06:14:22Z</dcterms:created>
  <dcterms:modified xsi:type="dcterms:W3CDTF">2020-05-03T17:38:24Z</dcterms:modified>
</cp:coreProperties>
</file>